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tl="1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44" d="100"/>
          <a:sy n="44" d="100"/>
        </p:scale>
        <p:origin x="-123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8985070C-225E-4A7B-898A-31DC20AB37E0}" type="datetimeFigureOut">
              <a:rPr lang="ar-IQ" smtClean="0"/>
              <a:t>15/03/1440</a:t>
            </a:fld>
            <a:endParaRPr lang="ar-IQ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B17A3FC-A573-41CB-BCA8-9DA00BCE662B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18353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Lec 7</a:t>
            </a:r>
            <a:endParaRPr lang="ar-IQ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DFCF1B7-09F9-42F2-9240-9AA78B699299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/>
              <a:t>Lec 8</a:t>
            </a:r>
            <a:endParaRPr lang="ar-IQ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FBD20-1492-4E3B-AEE9-20C595B5B169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C3122-F518-4308-AC34-91FCDD1C1077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FF44-F32D-4DDE-BFEC-F0069FBC1CC5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F9AED-0594-48AD-929C-91A2047315D4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76113-0573-4FE7-92D3-CDF99D664CB4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ABD33-7AD3-490A-B1B2-4E08BC6535FA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A0521-6FCA-4587-88A0-967236EA0666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F7B5-5A31-4939-AF27-1EA0739CE1E0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8CA6A2D-33C9-402A-85E5-816A7C6A52BA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E5FCFE1-EFC1-4E11-8F4B-A4B80BDB3319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Lec 8</a:t>
            </a:r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901E686-8CCC-482D-9470-9DDF9C8BDE42}" type="datetime8">
              <a:rPr lang="ar-IQ" smtClean="0"/>
              <a:t>23 تشرين الثاني، 18</a:t>
            </a:fld>
            <a:endParaRPr lang="ar-IQ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/>
              <a:t>Lec 8</a:t>
            </a:r>
            <a:endParaRPr lang="ar-IQ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9848D25-E84E-4F2C-9137-E525995FAA26}" type="slidenum">
              <a:rPr lang="ar-IQ" smtClean="0"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Bleach" TargetMode="External"/><Relationship Id="rId2" Type="http://schemas.openxmlformats.org/officeDocument/2006/relationships/hyperlink" Target="https://en.wikipedia.org/wiki/Disinfectan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Antibiotic" TargetMode="External"/><Relationship Id="rId4" Type="http://schemas.openxmlformats.org/officeDocument/2006/relationships/hyperlink" Target="https://en.wikipedia.org/wiki/Antiseptic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60S" TargetMode="External"/><Relationship Id="rId2" Type="http://schemas.openxmlformats.org/officeDocument/2006/relationships/hyperlink" Target="https://en.wikipedia.org/wiki/40S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ungi" TargetMode="External"/><Relationship Id="rId2" Type="http://schemas.openxmlformats.org/officeDocument/2006/relationships/hyperlink" Target="https://en.wikipedia.org/wiki/Bacteria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s://en.wikipedia.org/wiki/Antibiotic_prophylaxis" TargetMode="External"/><Relationship Id="rId4" Type="http://schemas.openxmlformats.org/officeDocument/2006/relationships/hyperlink" Target="https://en.wikipedia.org/wiki/Antimicrobial_chemotherap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85057"/>
            <a:ext cx="7772400" cy="1186819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dirty="0"/>
              <a:t>Antibiotics and chemotherapeutic agents</a:t>
            </a:r>
            <a:endParaRPr lang="ar-IQ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685800" y="4015246"/>
            <a:ext cx="7772400" cy="1199704"/>
          </a:xfrm>
          <a:prstGeom prst="rect">
            <a:avLst/>
          </a:prstGeom>
        </p:spPr>
        <p:txBody>
          <a:bodyPr vert="horz" lIns="45720" rIns="45720">
            <a:normAutofit fontScale="92500" lnSpcReduction="20000"/>
          </a:bodyPr>
          <a:lstStyle/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700" b="0" i="0" u="none" strike="noStrike" kern="1200" cap="none" spc="0" normalizeH="0" baseline="3000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nd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Year – 1</a:t>
            </a:r>
            <a:r>
              <a:rPr kumimoji="0" lang="en-US" sz="2700" b="0" i="0" u="none" strike="noStrike" kern="1200" cap="none" spc="0" normalizeH="0" baseline="3000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semester</a:t>
            </a: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64008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</a:t>
            </a:r>
            <a:r>
              <a:rPr kumimoji="0" lang="en-US" sz="2700" b="0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Munira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Ch. Ismail </a:t>
            </a:r>
          </a:p>
          <a:p>
            <a:pPr marL="0" marR="64008" lvl="0" indent="0" algn="ctr" defTabSz="914400" rtl="1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endParaRPr kumimoji="0" lang="ar-IQ" sz="27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شعارالكرخ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4194" y="71414"/>
            <a:ext cx="2438400" cy="24288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8596" y="1285860"/>
            <a:ext cx="8472518" cy="5090944"/>
          </a:xfrm>
        </p:spPr>
        <p:txBody>
          <a:bodyPr>
            <a:normAutofit fontScale="40000" lnSpcReduction="20000"/>
          </a:bodyPr>
          <a:lstStyle/>
          <a:p>
            <a:pPr lvl="0" algn="just" rtl="0"/>
            <a:r>
              <a:rPr lang="en-US" sz="5500" b="1" dirty="0">
                <a:hlinkClick r:id="rId2" tooltip="Disinfectant"/>
              </a:rPr>
              <a:t>Disinfectants</a:t>
            </a:r>
            <a:r>
              <a:rPr lang="en-US" sz="5500" dirty="0"/>
              <a:t> ("nonselective antimicrobials" such as </a:t>
            </a:r>
            <a:r>
              <a:rPr lang="en-US" sz="5500" dirty="0">
                <a:hlinkClick r:id="rId3" tooltip="Bleach"/>
              </a:rPr>
              <a:t>bleach</a:t>
            </a:r>
            <a:r>
              <a:rPr lang="en-US" sz="5500" dirty="0"/>
              <a:t>), which kill a wide range of microbes on non-living surfaces to prevent the spread of illness.</a:t>
            </a:r>
          </a:p>
          <a:p>
            <a:pPr lvl="0" algn="just" rtl="0"/>
            <a:r>
              <a:rPr lang="en-US" sz="5500" b="1" dirty="0">
                <a:hlinkClick r:id="rId4" tooltip="Antiseptic"/>
              </a:rPr>
              <a:t>Antiseptics</a:t>
            </a:r>
            <a:r>
              <a:rPr lang="en-US" sz="5500" dirty="0"/>
              <a:t>(which are applied to living tissue and help reduce infection during surgery) such as ethyl alcohol at 95% or </a:t>
            </a:r>
            <a:r>
              <a:rPr lang="en-US" sz="5500" dirty="0" err="1"/>
              <a:t>isopropanol</a:t>
            </a:r>
            <a:r>
              <a:rPr lang="en-US" sz="5500" dirty="0"/>
              <a:t>.</a:t>
            </a:r>
          </a:p>
          <a:p>
            <a:pPr lvl="0" algn="just" rtl="0"/>
            <a:r>
              <a:rPr lang="en-US" sz="5500" b="1" dirty="0">
                <a:hlinkClick r:id="rId5" tooltip="Antibiotic"/>
              </a:rPr>
              <a:t>Antibiotics</a:t>
            </a:r>
            <a:r>
              <a:rPr lang="en-US" sz="5500" dirty="0"/>
              <a:t> (which destroy microorganisms within the body).</a:t>
            </a:r>
          </a:p>
          <a:p>
            <a:pPr algn="just" rtl="0"/>
            <a:r>
              <a:rPr lang="en-US" sz="5500" dirty="0"/>
              <a:t>The ideal antibacterial agent should he nontoxic to the host (selective toxicity),non-allergenic, soluble in body fluids, able to be maintained at therapeutic levels, have a low probability of eliciting resistance, long shelf life, and low cost.</a:t>
            </a:r>
          </a:p>
          <a:p>
            <a:pPr algn="just" rtl="0"/>
            <a:r>
              <a:rPr lang="en-US" sz="5500" b="1" dirty="0"/>
              <a:t>Chemotherapeutic agent (drug):</a:t>
            </a:r>
            <a:r>
              <a:rPr lang="en-US" sz="5500" dirty="0"/>
              <a:t>Any chemical agent (natural or synthetic) that is used </a:t>
            </a:r>
            <a:r>
              <a:rPr lang="en-US" sz="5500" dirty="0" err="1"/>
              <a:t>inmedicine</a:t>
            </a:r>
            <a:r>
              <a:rPr lang="en-US" sz="5500" dirty="0"/>
              <a:t>. Ideally, it should attack microorganisms selectively and not harm host cells.</a:t>
            </a:r>
          </a:p>
          <a:p>
            <a:pPr algn="just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main classes of antimicrobial agents are:</a:t>
            </a:r>
            <a:endParaRPr lang="ar-IQ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a. Natural drug-one made by microorganisms.</a:t>
            </a:r>
          </a:p>
          <a:p>
            <a:pPr algn="l" rtl="0"/>
            <a:r>
              <a:rPr lang="en-US" dirty="0"/>
              <a:t>b. Synthetic drugs that is made in the laboratory.</a:t>
            </a:r>
          </a:p>
          <a:p>
            <a:pPr algn="l" rtl="0"/>
            <a:r>
              <a:rPr lang="en-US" dirty="0"/>
              <a:t>c. </a:t>
            </a:r>
            <a:r>
              <a:rPr lang="en-US" dirty="0" err="1"/>
              <a:t>Semisynthetic</a:t>
            </a:r>
            <a:r>
              <a:rPr lang="en-US" dirty="0"/>
              <a:t> drug-one synthesized partly in the laboratory and partly by microorganisms.</a:t>
            </a:r>
          </a:p>
          <a:p>
            <a:pPr algn="l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Sources of antibiotics:</a:t>
            </a:r>
            <a:endParaRPr lang="ar-IQ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Mechanisms of action of antibiotics :</a:t>
            </a:r>
            <a:endParaRPr lang="ar-IQ" dirty="0"/>
          </a:p>
        </p:txBody>
      </p:sp>
      <p:pic>
        <p:nvPicPr>
          <p:cNvPr id="5" name="صورة 5" descr="C:\Users\pc\Documents\antibiotics_mechanisms_of_action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600994"/>
            <a:ext cx="5715000" cy="428625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b="1" dirty="0"/>
              <a:t>1-Inhibition of the cell wall:</a:t>
            </a:r>
            <a:endParaRPr lang="en-US" dirty="0"/>
          </a:p>
          <a:p>
            <a:pPr algn="just" rtl="0"/>
            <a:r>
              <a:rPr lang="en-US" dirty="0"/>
              <a:t>Specific </a:t>
            </a:r>
            <a:r>
              <a:rPr lang="en-US" dirty="0" err="1"/>
              <a:t>antibacterials</a:t>
            </a:r>
            <a:r>
              <a:rPr lang="en-US" dirty="0"/>
              <a:t> interfere with the synthesis of the cell wall, weakening the peptidoglycan scaffold within the bacterial wall so that the structural integrity eventually fails. For example : penicillin's and </a:t>
            </a:r>
            <a:r>
              <a:rPr lang="en-US" dirty="0" err="1"/>
              <a:t>cephalosporinsare</a:t>
            </a:r>
            <a:r>
              <a:rPr lang="en-US" dirty="0"/>
              <a:t> β – </a:t>
            </a:r>
            <a:r>
              <a:rPr lang="en-US" dirty="0" err="1"/>
              <a:t>lactam</a:t>
            </a:r>
            <a:r>
              <a:rPr lang="en-US" dirty="0"/>
              <a:t> </a:t>
            </a:r>
            <a:r>
              <a:rPr lang="en-US" dirty="0" err="1"/>
              <a:t>drugsact</a:t>
            </a:r>
            <a:r>
              <a:rPr lang="en-US" dirty="0"/>
              <a:t> by inhibiting </a:t>
            </a:r>
            <a:r>
              <a:rPr lang="en-US" dirty="0" err="1"/>
              <a:t>transpeptidases</a:t>
            </a:r>
            <a:r>
              <a:rPr lang="en-US" dirty="0"/>
              <a:t>, the enzymes that catalyze the final cross – linking step in the synthesis of peptidoglycan . </a:t>
            </a:r>
          </a:p>
          <a:p>
            <a:pPr algn="l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Microbes are killed through various means:</a:t>
            </a:r>
            <a:endParaRPr lang="ar-IQ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62316"/>
          </a:xfrm>
        </p:spPr>
        <p:txBody>
          <a:bodyPr>
            <a:normAutofit lnSpcReduction="10000"/>
          </a:bodyPr>
          <a:lstStyle/>
          <a:p>
            <a:pPr algn="just" rtl="0"/>
            <a:r>
              <a:rPr lang="en-US" dirty="0"/>
              <a:t>Several drugs inhibit protein synthesis in bacteria without significantly interfering with protein synthesis in human and animals.</a:t>
            </a:r>
          </a:p>
          <a:p>
            <a:pPr algn="just" rtl="0"/>
            <a:r>
              <a:rPr lang="en-US" dirty="0"/>
              <a:t>This selectivity is due to the differences between </a:t>
            </a:r>
            <a:r>
              <a:rPr lang="en-US" dirty="0" err="1"/>
              <a:t>bacterialcell</a:t>
            </a:r>
            <a:r>
              <a:rPr lang="en-US" dirty="0"/>
              <a:t>                    ( prokaryotic cell ) and eukaryotic cell such as human and animal. The ribosomal proteins, RNAs, and associated </a:t>
            </a:r>
            <a:r>
              <a:rPr lang="en-US" dirty="0" err="1"/>
              <a:t>enzymesof</a:t>
            </a:r>
            <a:r>
              <a:rPr lang="en-US" dirty="0"/>
              <a:t> bacteria have 70S ribosome's with large 50S and small 30S sub units, whereas Eukaryotes have 80S ribosome's, each consisting of a small (</a:t>
            </a:r>
            <a:r>
              <a:rPr lang="en-US" dirty="0">
                <a:hlinkClick r:id="rId2" tooltip="40S"/>
              </a:rPr>
              <a:t>40S</a:t>
            </a:r>
            <a:r>
              <a:rPr lang="en-US" dirty="0"/>
              <a:t>) and large (</a:t>
            </a:r>
            <a:r>
              <a:rPr lang="en-US" dirty="0">
                <a:hlinkClick r:id="rId3" tooltip="60S"/>
              </a:rPr>
              <a:t>60S</a:t>
            </a:r>
            <a:r>
              <a:rPr lang="en-US" dirty="0"/>
              <a:t>) subunit.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rtl="0"/>
            <a:r>
              <a:rPr lang="en-US" dirty="0"/>
              <a:t>2-Inhibition of protein synthesis:</a:t>
            </a:r>
            <a:endParaRPr lang="ar-IQ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0"/>
            <a:r>
              <a:rPr lang="en-US" b="1" i="1" dirty="0"/>
              <a:t>a. Drugs that act on the 50S subunit such as</a:t>
            </a:r>
            <a:r>
              <a:rPr lang="en-US" dirty="0"/>
              <a:t> : </a:t>
            </a:r>
            <a:r>
              <a:rPr lang="en-US" dirty="0" err="1"/>
              <a:t>Macrolides</a:t>
            </a:r>
            <a:r>
              <a:rPr lang="en-US" dirty="0"/>
              <a:t> (erythromycin, etc.) bind reversibly to the 50S </a:t>
            </a:r>
            <a:r>
              <a:rPr lang="en-US" dirty="0" err="1"/>
              <a:t>subunit.They</a:t>
            </a:r>
            <a:r>
              <a:rPr lang="en-US" dirty="0"/>
              <a:t> can inhibit </a:t>
            </a:r>
            <a:r>
              <a:rPr lang="en-US" dirty="0" err="1"/>
              <a:t>elongationof</a:t>
            </a:r>
            <a:r>
              <a:rPr lang="en-US" dirty="0"/>
              <a:t> the protein by the </a:t>
            </a:r>
            <a:r>
              <a:rPr lang="en-US" dirty="0" err="1"/>
              <a:t>peptidyltransferase</a:t>
            </a:r>
            <a:r>
              <a:rPr lang="en-US" dirty="0"/>
              <a:t>, the enzyme that forms peptide </a:t>
            </a:r>
            <a:r>
              <a:rPr lang="en-US" dirty="0" err="1"/>
              <a:t>bondsbetween</a:t>
            </a:r>
            <a:r>
              <a:rPr lang="en-US" dirty="0"/>
              <a:t> the amino acids.</a:t>
            </a:r>
          </a:p>
          <a:p>
            <a:pPr algn="just" rtl="0"/>
            <a:r>
              <a:rPr lang="en-US" dirty="0"/>
              <a:t>b. </a:t>
            </a:r>
            <a:r>
              <a:rPr lang="en-US" b="1" i="1" dirty="0"/>
              <a:t>Drugs that act on the 30S subunit such as</a:t>
            </a:r>
            <a:r>
              <a:rPr lang="en-US" dirty="0"/>
              <a:t>: </a:t>
            </a:r>
            <a:r>
              <a:rPr lang="en-US" dirty="0" err="1"/>
              <a:t>Aminoglycosides</a:t>
            </a:r>
            <a:r>
              <a:rPr lang="en-US" dirty="0"/>
              <a:t> (tetracycline) blocks bacterial translation by </a:t>
            </a:r>
            <a:r>
              <a:rPr lang="en-US" dirty="0" err="1"/>
              <a:t>tRNAsthroughbindingreversibly</a:t>
            </a:r>
            <a:r>
              <a:rPr lang="en-US" dirty="0"/>
              <a:t> to the 30S subunit.</a:t>
            </a:r>
          </a:p>
          <a:p>
            <a:pPr algn="just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There are two types of dugs :</a:t>
            </a:r>
            <a:endParaRPr lang="ar-IQ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 fontScale="85000" lnSpcReduction="10000"/>
          </a:bodyPr>
          <a:lstStyle/>
          <a:p>
            <a:pPr algn="just" rtl="0"/>
            <a:r>
              <a:rPr lang="en-US" b="1" dirty="0"/>
              <a:t>By three modes:</a:t>
            </a:r>
            <a:endParaRPr lang="en-US" dirty="0"/>
          </a:p>
          <a:p>
            <a:pPr lvl="0" algn="just" rtl="0"/>
            <a:r>
              <a:rPr lang="en-US" dirty="0"/>
              <a:t>By block the synthesis of </a:t>
            </a:r>
            <a:r>
              <a:rPr lang="en-US" dirty="0" err="1"/>
              <a:t>tetrahydrofolic</a:t>
            </a:r>
            <a:r>
              <a:rPr lang="en-US" dirty="0"/>
              <a:t> acid : which is required as methyl donor in the synthesis of the nucleic acid precursors adenine, guanine, and thymine. For example sulfonamides.</a:t>
            </a:r>
          </a:p>
          <a:p>
            <a:pPr lvl="0" algn="just" rtl="0"/>
            <a:r>
              <a:rPr lang="en-US" dirty="0"/>
              <a:t>Inhibition the DNA synthesis: by inhibiting DNA </a:t>
            </a:r>
            <a:r>
              <a:rPr lang="en-US" dirty="0" err="1"/>
              <a:t>grase</a:t>
            </a:r>
            <a:r>
              <a:rPr lang="en-US" dirty="0"/>
              <a:t>                     ( </a:t>
            </a:r>
            <a:r>
              <a:rPr lang="en-US" dirty="0" err="1"/>
              <a:t>topoisomerase</a:t>
            </a:r>
            <a:r>
              <a:rPr lang="en-US" dirty="0"/>
              <a:t> ) such as </a:t>
            </a:r>
            <a:r>
              <a:rPr lang="en-US" dirty="0" err="1"/>
              <a:t>fluoroquinolones</a:t>
            </a:r>
            <a:r>
              <a:rPr lang="en-US" dirty="0"/>
              <a:t>.</a:t>
            </a:r>
          </a:p>
          <a:p>
            <a:pPr lvl="0" algn="just" rtl="0"/>
            <a:r>
              <a:rPr lang="en-US" dirty="0"/>
              <a:t>Inhibition of mRNA synthesis : blocking mRNA synthesis by RNA polymerase such as </a:t>
            </a:r>
            <a:r>
              <a:rPr lang="en-US" dirty="0" err="1"/>
              <a:t>rifampin</a:t>
            </a:r>
            <a:r>
              <a:rPr lang="en-US" dirty="0"/>
              <a:t> drug.</a:t>
            </a:r>
          </a:p>
          <a:p>
            <a:pPr lvl="0" algn="just" rtl="0"/>
            <a:r>
              <a:rPr lang="en-US" b="1" dirty="0"/>
              <a:t>Damaging the plasma membrane</a:t>
            </a:r>
            <a:r>
              <a:rPr lang="en-US" dirty="0"/>
              <a:t> ( cell membrane ) : Such </a:t>
            </a:r>
            <a:r>
              <a:rPr lang="en-US" dirty="0" err="1"/>
              <a:t>aspolymyxin</a:t>
            </a:r>
            <a:r>
              <a:rPr lang="en-US" dirty="0"/>
              <a:t> </a:t>
            </a:r>
            <a:r>
              <a:rPr lang="en-US" dirty="0" err="1"/>
              <a:t>andPolyenes</a:t>
            </a:r>
            <a:r>
              <a:rPr lang="en-US" dirty="0"/>
              <a:t> drugs incorporate into cell membranes causing membrane </a:t>
            </a:r>
            <a:r>
              <a:rPr lang="en-US" dirty="0" err="1"/>
              <a:t>integritydamage</a:t>
            </a:r>
            <a:r>
              <a:rPr lang="en-US" dirty="0"/>
              <a:t> (</a:t>
            </a:r>
            <a:r>
              <a:rPr lang="en-US" dirty="0" err="1"/>
              <a:t>Porin</a:t>
            </a:r>
            <a:r>
              <a:rPr lang="en-US" dirty="0"/>
              <a:t> formation) resulting in cellular </a:t>
            </a:r>
            <a:r>
              <a:rPr lang="en-US" dirty="0" err="1"/>
              <a:t>lysis</a:t>
            </a:r>
            <a:r>
              <a:rPr lang="en-US" dirty="0"/>
              <a:t>.</a:t>
            </a:r>
          </a:p>
          <a:p>
            <a:pPr algn="just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3. Inhibition of nucleic acid synthesis (DNA/RNA):</a:t>
            </a:r>
            <a:endParaRPr lang="ar-IQ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/>
              <a:t>1-B-Lactam antibiotics	</a:t>
            </a:r>
          </a:p>
          <a:p>
            <a:pPr algn="l" rtl="0">
              <a:buNone/>
            </a:pPr>
            <a:r>
              <a:rPr lang="en-US" dirty="0"/>
              <a:t>2-The </a:t>
            </a:r>
            <a:r>
              <a:rPr lang="en-US" dirty="0" err="1"/>
              <a:t>Aminoglycosid</a:t>
            </a:r>
            <a:r>
              <a:rPr lang="en-US" dirty="0"/>
              <a:t> antibiotics.</a:t>
            </a:r>
          </a:p>
          <a:p>
            <a:pPr algn="l" rtl="0">
              <a:buNone/>
            </a:pPr>
            <a:r>
              <a:rPr lang="en-US" dirty="0"/>
              <a:t>3-The </a:t>
            </a:r>
            <a:r>
              <a:rPr lang="en-US" dirty="0" err="1"/>
              <a:t>Macrolide</a:t>
            </a:r>
            <a:r>
              <a:rPr lang="en-US" dirty="0"/>
              <a:t> antibiotics.	</a:t>
            </a:r>
          </a:p>
          <a:p>
            <a:pPr algn="l" rtl="0">
              <a:buNone/>
            </a:pPr>
            <a:r>
              <a:rPr lang="en-US" dirty="0"/>
              <a:t>4-Lingomycins.</a:t>
            </a:r>
          </a:p>
          <a:p>
            <a:pPr algn="l" rtl="0">
              <a:buNone/>
            </a:pPr>
            <a:r>
              <a:rPr lang="en-US" dirty="0"/>
              <a:t>5-Polyenes antibiotics(Antifungal ).	</a:t>
            </a:r>
          </a:p>
          <a:p>
            <a:pPr algn="l" rtl="0">
              <a:buNone/>
            </a:pPr>
            <a:r>
              <a:rPr lang="en-US" dirty="0"/>
              <a:t>6-Polypeptide antibiotics.</a:t>
            </a:r>
          </a:p>
          <a:p>
            <a:pPr algn="l" rtl="0">
              <a:buNone/>
            </a:pPr>
            <a:r>
              <a:rPr lang="en-US" dirty="0"/>
              <a:t>7-Unclssifide antibiotics.</a:t>
            </a:r>
          </a:p>
          <a:p>
            <a:pPr algn="l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Classification according chemical structure :</a:t>
            </a:r>
            <a:endParaRPr lang="ar-IQ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pic>
        <p:nvPicPr>
          <p:cNvPr id="5" name="صورة 6" descr="C:\Users\pc\Documents\classification of antibiotics 4.gif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62" y="500042"/>
            <a:ext cx="7643866" cy="59293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pic>
        <p:nvPicPr>
          <p:cNvPr id="5" name="Content Placeholder 4" descr="54242427-have-a-nice-day-handwriting-on-a-napkin-with-cup-of-coffee-and-pe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55619" y="1214422"/>
            <a:ext cx="6273967" cy="4179427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Antibiotics are medicines that treat infections by killing bacteria. They don't work on viruses, like the flu.</a:t>
            </a:r>
          </a:p>
          <a:p>
            <a:pPr algn="l" rtl="0"/>
            <a:r>
              <a:rPr lang="en-US" dirty="0"/>
              <a:t>Examples of antibiotics:</a:t>
            </a:r>
          </a:p>
          <a:p>
            <a:pPr algn="l" rtl="0">
              <a:buNone/>
            </a:pPr>
            <a:r>
              <a:rPr lang="en-US" dirty="0"/>
              <a:t>– Penicillin and Ciprofloxacin</a:t>
            </a:r>
          </a:p>
          <a:p>
            <a:pPr algn="l"/>
            <a:endParaRPr lang="ar-IQ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is the definition of antibiotics?</a:t>
            </a:r>
            <a:endParaRPr lang="ar-IQ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pic>
        <p:nvPicPr>
          <p:cNvPr id="5" name="صورة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818" y="3643314"/>
            <a:ext cx="2924554" cy="21623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/>
              <a:t>Spectrum of activity</a:t>
            </a:r>
            <a:r>
              <a:rPr lang="en-US" dirty="0"/>
              <a:t>: Each antibacterial drug has a range of microorganisms that it affects. According for this reason antibiotics can be divided into :</a:t>
            </a:r>
          </a:p>
          <a:p>
            <a:pPr algn="l" rtl="0"/>
            <a:r>
              <a:rPr lang="en-US" b="1" dirty="0"/>
              <a:t>Broad spectrum</a:t>
            </a:r>
            <a:r>
              <a:rPr lang="en-US" dirty="0"/>
              <a:t>: Active against many different types of bacteria</a:t>
            </a:r>
          </a:p>
          <a:p>
            <a:pPr algn="l" rtl="0" fontAlgn="base"/>
            <a:r>
              <a:rPr lang="en-US" b="1" dirty="0"/>
              <a:t>Narrow spectrum</a:t>
            </a:r>
            <a:r>
              <a:rPr lang="en-US" dirty="0"/>
              <a:t>: Active against one or a few types of bacteria</a:t>
            </a:r>
          </a:p>
          <a:p>
            <a:pPr algn="l" rtl="0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Spectrum of Antibiotic</a:t>
            </a:r>
            <a:endParaRPr lang="ar-IQ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b="1" dirty="0" err="1"/>
              <a:t>Antibiotics</a:t>
            </a:r>
            <a:r>
              <a:rPr lang="en-US" dirty="0" err="1"/>
              <a:t>:Chemical</a:t>
            </a:r>
            <a:r>
              <a:rPr lang="en-US" dirty="0"/>
              <a:t> </a:t>
            </a:r>
            <a:r>
              <a:rPr lang="en-US" dirty="0" err="1"/>
              <a:t>substanceproducedby</a:t>
            </a:r>
            <a:r>
              <a:rPr lang="en-US" dirty="0"/>
              <a:t> microorganisms that inhibits the growth or kills other microorganisms.</a:t>
            </a:r>
          </a:p>
          <a:p>
            <a:pPr algn="l" rtl="0"/>
            <a:r>
              <a:rPr lang="en-US" b="1" dirty="0" err="1"/>
              <a:t>Antimicrobiaagents</a:t>
            </a:r>
            <a:r>
              <a:rPr lang="en-US" dirty="0" err="1"/>
              <a:t>:Chemicalsubstances</a:t>
            </a:r>
            <a:r>
              <a:rPr lang="en-US" dirty="0"/>
              <a:t> from </a:t>
            </a:r>
            <a:r>
              <a:rPr lang="en-US" dirty="0" err="1"/>
              <a:t>abiological</a:t>
            </a:r>
            <a:r>
              <a:rPr lang="en-US" dirty="0"/>
              <a:t> source or produced by chemical synthesis that kills </a:t>
            </a:r>
            <a:r>
              <a:rPr lang="en-US" dirty="0" err="1"/>
              <a:t>orinhibits</a:t>
            </a:r>
            <a:r>
              <a:rPr lang="en-US" dirty="0"/>
              <a:t> the  growth   of microorganisms  .                                           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019506"/>
          </a:xfrm>
        </p:spPr>
        <p:txBody>
          <a:bodyPr>
            <a:normAutofit fontScale="85000" lnSpcReduction="20000"/>
          </a:bodyPr>
          <a:lstStyle/>
          <a:p>
            <a:pPr algn="l" rtl="0" fontAlgn="base">
              <a:buNone/>
            </a:pPr>
            <a:r>
              <a:rPr lang="en-US" dirty="0"/>
              <a:t>History of antibiotics can be described in two segments as under:</a:t>
            </a:r>
          </a:p>
          <a:p>
            <a:pPr algn="l" rtl="0" fontAlgn="base">
              <a:buNone/>
            </a:pPr>
            <a:r>
              <a:rPr lang="en-US" b="1" dirty="0"/>
              <a:t>1-Early History:</a:t>
            </a:r>
            <a:endParaRPr lang="en-US" dirty="0"/>
          </a:p>
          <a:p>
            <a:pPr algn="l" rtl="0" fontAlgn="base"/>
            <a:r>
              <a:rPr lang="en-US" dirty="0"/>
              <a:t>During ancient times;</a:t>
            </a:r>
          </a:p>
          <a:p>
            <a:pPr lvl="0" algn="l" rtl="0" fontAlgn="base"/>
            <a:r>
              <a:rPr lang="en-US" dirty="0"/>
              <a:t>Greeks and Indians used moulds and other plants to treat infections.</a:t>
            </a:r>
          </a:p>
          <a:p>
            <a:pPr lvl="0" algn="l" rtl="0" fontAlgn="base"/>
            <a:r>
              <a:rPr lang="en-US" dirty="0"/>
              <a:t>In Greece and Serbia, </a:t>
            </a:r>
            <a:r>
              <a:rPr lang="en-US" dirty="0" err="1"/>
              <a:t>mouldy</a:t>
            </a:r>
            <a:r>
              <a:rPr lang="en-US" dirty="0"/>
              <a:t> bread was traditionally used to treat wounds and infections.</a:t>
            </a:r>
          </a:p>
          <a:p>
            <a:pPr lvl="0" algn="l" rtl="0" fontAlgn="base"/>
            <a:r>
              <a:rPr lang="en-US" dirty="0"/>
              <a:t>Warm soil was used in Russia by peasants to cure infected wounds.</a:t>
            </a:r>
          </a:p>
          <a:p>
            <a:pPr lvl="0" algn="l" rtl="0" fontAlgn="base"/>
            <a:r>
              <a:rPr lang="en-US" dirty="0"/>
              <a:t>Sumerian doctors gave patients beer soup mixed with turtle shells and snake skins.</a:t>
            </a:r>
          </a:p>
          <a:p>
            <a:pPr lvl="0" algn="l" rtl="0" fontAlgn="base"/>
            <a:r>
              <a:rPr lang="en-US" dirty="0"/>
              <a:t>Babylonian doctors healed the eyes using a mixture of frog bile and sour milk.</a:t>
            </a:r>
          </a:p>
          <a:p>
            <a:pPr algn="l" rtl="0" fontAlgn="base"/>
            <a:r>
              <a:rPr lang="en-US" dirty="0"/>
              <a:t>Sri Lankan army used oil cake (sweetmeat) to server both as desiccant and antibacteria</a:t>
            </a:r>
            <a:r>
              <a:rPr lang="en-US" b="1" dirty="0"/>
              <a:t>l  </a:t>
            </a:r>
            <a:endParaRPr lang="en-US" dirty="0"/>
          </a:p>
          <a:p>
            <a:pPr algn="l" rtl="0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of Antibiotics:</a:t>
            </a:r>
            <a:endParaRPr lang="ar-IQ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2-MODERN HISTORY:</a:t>
            </a:r>
            <a:endParaRPr lang="ar-IQ" dirty="0"/>
          </a:p>
        </p:txBody>
      </p:sp>
      <p:pic>
        <p:nvPicPr>
          <p:cNvPr id="7" name="Content Placeholder 6" descr="History.png"/>
          <p:cNvPicPr>
            <a:picLocks noGrp="1" noChangeAspect="1"/>
          </p:cNvPicPr>
          <p:nvPr>
            <p:ph idx="1"/>
          </p:nvPr>
        </p:nvPicPr>
        <p:blipFill>
          <a:blip r:embed="rId2"/>
          <a:srcRect l="12173" r="10554"/>
          <a:stretch>
            <a:fillRect/>
          </a:stretch>
        </p:blipFill>
        <p:spPr>
          <a:xfrm>
            <a:off x="642910" y="1142984"/>
            <a:ext cx="7929618" cy="530190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2844" y="114298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just" rtl="0"/>
            <a:r>
              <a:rPr lang="en-US" dirty="0"/>
              <a:t>a Scottish biologist, defined new horizons for modern antibiotics with his discoveries of enzyme </a:t>
            </a:r>
            <a:r>
              <a:rPr lang="en-US" dirty="0" err="1"/>
              <a:t>lysozyme</a:t>
            </a:r>
            <a:r>
              <a:rPr lang="en-US" dirty="0"/>
              <a:t> (1921) and the antibiotic substance penicillin (1928). The discovery of penicillin from the fungus </a:t>
            </a:r>
            <a:r>
              <a:rPr lang="en-US" dirty="0" err="1"/>
              <a:t>Penicilliumnotatum</a:t>
            </a:r>
            <a:r>
              <a:rPr lang="en-US" dirty="0"/>
              <a:t> perfected the treatment of bacterial infections such as, syphilis, gangrene and tuberculosis. He also contributed immensely towards medical sciences with his writings on the subjects of bacteriology, </a:t>
            </a:r>
          </a:p>
          <a:p>
            <a:pPr algn="just" rtl="0">
              <a:buNone/>
            </a:pPr>
            <a:r>
              <a:rPr lang="en-US" dirty="0"/>
              <a:t>  immunology, </a:t>
            </a:r>
          </a:p>
          <a:p>
            <a:pPr algn="just" rtl="0">
              <a:buNone/>
            </a:pPr>
            <a:r>
              <a:rPr lang="en-US" dirty="0"/>
              <a:t>  and chemotherapy.</a:t>
            </a:r>
          </a:p>
          <a:p>
            <a:pPr algn="l" rtl="0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Sir Alexander Fleming</a:t>
            </a:r>
            <a:endParaRPr lang="ar-IQ" dirty="0"/>
          </a:p>
        </p:txBody>
      </p:sp>
      <p:pic>
        <p:nvPicPr>
          <p:cNvPr id="5" name="صورة 4" descr="ÙØªÙØ¬Ø© Ø¨Ø­Ø« Ø§ÙØµÙØ± Ø¹Ù âªalexander fleming penicillinâ¬â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066" y="4357694"/>
            <a:ext cx="3857652" cy="23860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rmAutofit fontScale="85000" lnSpcReduction="20000"/>
          </a:bodyPr>
          <a:lstStyle/>
          <a:p>
            <a:pPr algn="l" rtl="0"/>
            <a:r>
              <a:rPr lang="en-US" dirty="0"/>
              <a:t>Various types of antibiotics work in either of the following two ways:</a:t>
            </a:r>
          </a:p>
          <a:p>
            <a:pPr lvl="0" algn="just" rtl="0" fontAlgn="base"/>
            <a:r>
              <a:rPr lang="en-US" b="1" dirty="0"/>
              <a:t>A Bactericidal</a:t>
            </a:r>
            <a:r>
              <a:rPr lang="en-US" dirty="0"/>
              <a:t> antibiotic kills the bacteria generally by either interfering with the formation of the bacterium's cell wall or its cell contents.</a:t>
            </a:r>
          </a:p>
          <a:p>
            <a:pPr algn="just" rtl="0" fontAlgn="base"/>
            <a:r>
              <a:rPr lang="en-US" dirty="0"/>
              <a:t>Penicillin, </a:t>
            </a:r>
            <a:r>
              <a:rPr lang="en-US" dirty="0" err="1"/>
              <a:t>daptomycin</a:t>
            </a:r>
            <a:r>
              <a:rPr lang="en-US" dirty="0"/>
              <a:t>, </a:t>
            </a:r>
            <a:r>
              <a:rPr lang="en-US" dirty="0" err="1"/>
              <a:t>fluoroquinolones</a:t>
            </a:r>
            <a:r>
              <a:rPr lang="en-US" dirty="0"/>
              <a:t>, </a:t>
            </a:r>
            <a:r>
              <a:rPr lang="en-US" dirty="0" err="1"/>
              <a:t>metronidazole</a:t>
            </a:r>
            <a:r>
              <a:rPr lang="en-US" dirty="0"/>
              <a:t>, </a:t>
            </a:r>
            <a:r>
              <a:rPr lang="en-US" dirty="0" err="1"/>
              <a:t>nitrofurantoin</a:t>
            </a:r>
            <a:r>
              <a:rPr lang="en-US" dirty="0"/>
              <a:t> and co-</a:t>
            </a:r>
            <a:r>
              <a:rPr lang="en-US" dirty="0" err="1"/>
              <a:t>trimoxazole</a:t>
            </a:r>
            <a:r>
              <a:rPr lang="en-US" dirty="0"/>
              <a:t> are some example of Bactericidal antibiotics.</a:t>
            </a:r>
          </a:p>
          <a:p>
            <a:pPr lvl="0" algn="just" rtl="0" fontAlgn="base"/>
            <a:r>
              <a:rPr lang="en-US" b="1" dirty="0"/>
              <a:t>A </a:t>
            </a:r>
            <a:r>
              <a:rPr lang="en-US" b="1" dirty="0" err="1"/>
              <a:t>Bacteriostatic</a:t>
            </a:r>
            <a:r>
              <a:rPr lang="en-US" dirty="0"/>
              <a:t> antibiotic stops bacteria from multiplying by interfering with bacterial protein production, DNA replication, or other aspects of bacterial cellular metabolism.</a:t>
            </a:r>
          </a:p>
          <a:p>
            <a:pPr algn="just" rtl="0" fontAlgn="base"/>
            <a:r>
              <a:rPr lang="en-US" dirty="0"/>
              <a:t>Some </a:t>
            </a:r>
            <a:r>
              <a:rPr lang="en-US" dirty="0" err="1"/>
              <a:t>Bacteriostatic</a:t>
            </a:r>
            <a:r>
              <a:rPr lang="en-US" dirty="0"/>
              <a:t> antibiotics are </a:t>
            </a:r>
            <a:r>
              <a:rPr lang="en-US" dirty="0" err="1"/>
              <a:t>tetracyclines</a:t>
            </a:r>
            <a:r>
              <a:rPr lang="en-US" dirty="0"/>
              <a:t>, </a:t>
            </a:r>
            <a:r>
              <a:rPr lang="en-US" dirty="0" err="1"/>
              <a:t>sulphonamides</a:t>
            </a:r>
            <a:r>
              <a:rPr lang="en-US" dirty="0"/>
              <a:t>, </a:t>
            </a:r>
            <a:r>
              <a:rPr lang="en-US" dirty="0" err="1"/>
              <a:t>spectinomycin</a:t>
            </a:r>
            <a:r>
              <a:rPr lang="en-US" dirty="0"/>
              <a:t>, </a:t>
            </a:r>
            <a:r>
              <a:rPr lang="en-US" dirty="0" err="1"/>
              <a:t>trimethoprim</a:t>
            </a:r>
            <a:r>
              <a:rPr lang="en-US" dirty="0"/>
              <a:t>, </a:t>
            </a:r>
            <a:r>
              <a:rPr lang="en-US" dirty="0" err="1"/>
              <a:t>chloramphenicol</a:t>
            </a:r>
            <a:r>
              <a:rPr lang="en-US" dirty="0"/>
              <a:t>, </a:t>
            </a:r>
            <a:r>
              <a:rPr lang="en-US" dirty="0" err="1"/>
              <a:t>macrolides</a:t>
            </a:r>
            <a:r>
              <a:rPr lang="en-US" dirty="0"/>
              <a:t> and </a:t>
            </a:r>
            <a:r>
              <a:rPr lang="en-US" dirty="0" err="1"/>
              <a:t>lincosamides</a:t>
            </a:r>
            <a:r>
              <a:rPr lang="en-US" dirty="0"/>
              <a:t>.</a:t>
            </a:r>
          </a:p>
          <a:p>
            <a:pPr algn="l" rtl="0">
              <a:buNone/>
            </a:pPr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Do Antibiotics Work?</a:t>
            </a:r>
            <a:endParaRPr lang="ar-IQ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4525963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/>
              <a:t>Antimicrobial medicines can be grouped according to the microorganisms they act primarily against them. For example, </a:t>
            </a:r>
            <a:r>
              <a:rPr lang="en-US" b="1" dirty="0" err="1"/>
              <a:t>antibacterials</a:t>
            </a:r>
            <a:r>
              <a:rPr lang="en-US" dirty="0"/>
              <a:t>( antibiotics) are used against </a:t>
            </a:r>
            <a:r>
              <a:rPr lang="en-US" dirty="0">
                <a:hlinkClick r:id="rId2" tooltip="Bacteria"/>
              </a:rPr>
              <a:t>bacteria</a:t>
            </a:r>
            <a:r>
              <a:rPr lang="en-US" dirty="0"/>
              <a:t> and </a:t>
            </a:r>
            <a:r>
              <a:rPr lang="en-US" b="1" dirty="0" err="1"/>
              <a:t>antifungals</a:t>
            </a:r>
            <a:r>
              <a:rPr lang="en-US" dirty="0"/>
              <a:t> are used against </a:t>
            </a:r>
            <a:r>
              <a:rPr lang="en-US" dirty="0">
                <a:hlinkClick r:id="rId3" tooltip="Fungi"/>
              </a:rPr>
              <a:t>fungi</a:t>
            </a:r>
            <a:r>
              <a:rPr lang="en-US" dirty="0"/>
              <a:t> and </a:t>
            </a:r>
            <a:r>
              <a:rPr lang="en-US" b="1" dirty="0"/>
              <a:t>antiviral</a:t>
            </a:r>
            <a:r>
              <a:rPr lang="en-US" dirty="0"/>
              <a:t> drugs against viruses.</a:t>
            </a:r>
          </a:p>
          <a:p>
            <a:pPr algn="l" rtl="0"/>
            <a:r>
              <a:rPr lang="en-US" dirty="0"/>
              <a:t>The use of antimicrobial medicines to treat infection is known as </a:t>
            </a:r>
            <a:r>
              <a:rPr lang="en-US" b="1" dirty="0">
                <a:hlinkClick r:id="rId4" tooltip="Antimicrobial chemotherapy"/>
              </a:rPr>
              <a:t>antimicrobial chemotherapy</a:t>
            </a:r>
            <a:r>
              <a:rPr lang="en-US" dirty="0"/>
              <a:t>, while the use of antimicrobial medicines to prevent infection is known </a:t>
            </a:r>
            <a:r>
              <a:rPr lang="en-US" dirty="0" err="1"/>
              <a:t>as</a:t>
            </a:r>
            <a:r>
              <a:rPr lang="en-US" b="1" dirty="0" err="1">
                <a:hlinkClick r:id="rId5" tooltip="Antibiotic prophylaxis"/>
              </a:rPr>
              <a:t>antimicrobial</a:t>
            </a:r>
            <a:r>
              <a:rPr lang="en-US" b="1" dirty="0">
                <a:hlinkClick r:id="rId5" tooltip="Antibiotic prophylaxis"/>
              </a:rPr>
              <a:t> prophylaxis</a:t>
            </a:r>
            <a:r>
              <a:rPr lang="en-US" dirty="0"/>
              <a:t>.</a:t>
            </a:r>
          </a:p>
          <a:p>
            <a:pPr algn="l"/>
            <a:endParaRPr lang="ar-IQ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Lec 8</a:t>
            </a:r>
            <a:endParaRPr lang="ar-IQ"/>
          </a:p>
        </p:txBody>
      </p:sp>
      <p:pic>
        <p:nvPicPr>
          <p:cNvPr id="5" name="صورة 1" descr="ØµÙØ±Ø© Ø°Ø§Øª ØµÙØ©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6" y="4071942"/>
            <a:ext cx="2157730" cy="211645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6027336" y="6215082"/>
            <a:ext cx="2473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Antibacterial activity</a:t>
            </a:r>
            <a:endParaRPr lang="ar-IQ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</TotalTime>
  <Words>1060</Words>
  <Application>Microsoft Office PowerPoint</Application>
  <PresentationFormat>عرض على الشاشة (3:4)‏</PresentationFormat>
  <Paragraphs>91</Paragraphs>
  <Slides>19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0" baseType="lpstr">
      <vt:lpstr>Concourse</vt:lpstr>
      <vt:lpstr>Antibiotics and chemotherapeutic agents</vt:lpstr>
      <vt:lpstr>What is the definition of antibiotics?</vt:lpstr>
      <vt:lpstr>Spectrum of Antibiotic</vt:lpstr>
      <vt:lpstr>عرض تقديمي في PowerPoint</vt:lpstr>
      <vt:lpstr>History of Antibiotics:</vt:lpstr>
      <vt:lpstr>2-MODERN HISTORY:</vt:lpstr>
      <vt:lpstr>Sir Alexander Fleming</vt:lpstr>
      <vt:lpstr>How Do Antibiotics Work?</vt:lpstr>
      <vt:lpstr>عرض تقديمي في PowerPoint</vt:lpstr>
      <vt:lpstr>The main classes of antimicrobial agents are:</vt:lpstr>
      <vt:lpstr>Sources of antibiotics:</vt:lpstr>
      <vt:lpstr>Mechanisms of action of antibiotics :</vt:lpstr>
      <vt:lpstr>Microbes are killed through various means:</vt:lpstr>
      <vt:lpstr>2-Inhibition of protein synthesis:</vt:lpstr>
      <vt:lpstr>There are two types of dugs :</vt:lpstr>
      <vt:lpstr>3. Inhibition of nucleic acid synthesis (DNA/RNA):</vt:lpstr>
      <vt:lpstr>Classification according chemical structure :</vt:lpstr>
      <vt:lpstr>عرض تقديمي في PowerPoint</vt:lpstr>
      <vt:lpstr>عرض تقديمي في PowerPoint</vt:lpstr>
    </vt:vector>
  </TitlesOfParts>
  <Company>By DR.Ahmed Saker 2o1O ;)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Antibiotics and chemotherapeutic agents</dc:title>
  <dc:creator>hp</dc:creator>
  <cp:lastModifiedBy>DR.Ahmed Saker 2o1O</cp:lastModifiedBy>
  <cp:revision>17</cp:revision>
  <dcterms:created xsi:type="dcterms:W3CDTF">2018-11-17T07:37:17Z</dcterms:created>
  <dcterms:modified xsi:type="dcterms:W3CDTF">2018-11-23T17:05:37Z</dcterms:modified>
</cp:coreProperties>
</file>